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8" r:id="rId2"/>
    <p:sldId id="296" r:id="rId3"/>
    <p:sldId id="312" r:id="rId4"/>
    <p:sldId id="308" r:id="rId5"/>
    <p:sldId id="309" r:id="rId6"/>
    <p:sldId id="310" r:id="rId7"/>
    <p:sldId id="289" r:id="rId8"/>
    <p:sldId id="311" r:id="rId9"/>
    <p:sldId id="301" r:id="rId10"/>
    <p:sldId id="306" r:id="rId11"/>
  </p:sldIdLst>
  <p:sldSz cx="5765800" cy="3244850"/>
  <p:notesSz cx="3244850" cy="57658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DA49"/>
    <a:srgbClr val="CC00CC"/>
    <a:srgbClr val="009231"/>
    <a:srgbClr val="FF19FF"/>
    <a:srgbClr val="007627"/>
    <a:srgbClr val="4978B1"/>
    <a:srgbClr val="E6E6E6"/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210" d="100"/>
          <a:sy n="210" d="100"/>
        </p:scale>
        <p:origin x="-666" y="-330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1837736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D1E8E-000F-4C00-8908-CC8B2900AE9C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5475254"/>
            <a:ext cx="1406221" cy="2905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1837736" y="5475254"/>
            <a:ext cx="1406221" cy="2905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1428D-D79A-4ADE-9EF5-26D177AC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93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837736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103188" y="722313"/>
            <a:ext cx="3451226" cy="1943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324307" y="2775708"/>
            <a:ext cx="2596237" cy="22707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5478075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837736" y="5478075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23865&amp;dst=12054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ogin.consultant.ru/link/?req=doc&amp;base=LAW&amp;n=523865&amp;dst=1205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1241&amp;dst=675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ogin.consultant.ru/link/?req=doc&amp;base=LAW&amp;n=511241&amp;dst=10314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1241&amp;dst=675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ogin.consultant.ru/link/?req=doc&amp;base=LAW&amp;n=511241&amp;dst=10314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1241&amp;dst=675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ogin.consultant.ru/link/?req=doc&amp;base=LAW&amp;n=511241&amp;dst=103142" TargetMode="External"/><Relationship Id="rId4" Type="http://schemas.openxmlformats.org/officeDocument/2006/relationships/hyperlink" Target="https://login.consultant.ru/link/?req=doc&amp;base=LAW&amp;n=511241&amp;dst=746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#P188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5900" y="784225"/>
            <a:ext cx="41243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О реализации норм Федерального закона от 28.12.2025 №506-ФЗ </a:t>
            </a:r>
            <a:endParaRPr lang="ru-RU" sz="1500" dirty="0" smtClean="0"/>
          </a:p>
          <a:p>
            <a:r>
              <a:rPr lang="ru-RU" sz="1500" dirty="0" smtClean="0"/>
              <a:t>«</a:t>
            </a:r>
            <a:r>
              <a:rPr lang="ru-RU" sz="1500" dirty="0"/>
              <a:t>О внесении изменений в Кодекс Российской Федерации об административных правонарушениях»</a:t>
            </a:r>
            <a:endParaRPr lang="ru-RU" sz="15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www.kalmykia.roskazna.gov.ru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Элиста,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681267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Нусхинова</a:t>
            </a:r>
            <a:r>
              <a:rPr lang="ru-RU" sz="900" dirty="0"/>
              <a:t> Лариса Николаевна</a:t>
            </a:r>
          </a:p>
          <a:p>
            <a:r>
              <a:rPr lang="ru-RU" sz="700" dirty="0" smtClean="0"/>
              <a:t>заместитель </a:t>
            </a:r>
            <a:r>
              <a:rPr lang="ru-RU" sz="700" dirty="0"/>
              <a:t>руководителя </a:t>
            </a:r>
            <a:r>
              <a:rPr lang="ru-RU" sz="700" dirty="0" smtClean="0"/>
              <a:t>УФК по Республике Калмыкия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30300" y="34756"/>
            <a:ext cx="472458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Федеральный закон от 28 декабря 2025 г. № 506-ФЗ</a:t>
            </a:r>
            <a:r>
              <a:rPr lang="ru-RU" sz="900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/>
            </a:r>
            <a:br>
              <a:rPr lang="ru-RU" sz="900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</a:br>
            <a:r>
              <a:rPr lang="ru-RU" sz="800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«</a:t>
            </a:r>
            <a:r>
              <a:rPr lang="ru-RU" sz="700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О внесении изменений в Кодекс Российской Федерации </a:t>
            </a:r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об </a:t>
            </a:r>
            <a:r>
              <a:rPr lang="ru-RU" sz="700" dirty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административных правонарушениях»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542064" cy="337979"/>
            <a:chOff x="1147026" y="45998"/>
            <a:chExt cx="1542064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23226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63500" y="555625"/>
            <a:ext cx="5638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rgbClr val="FF0000"/>
                </a:solidFill>
              </a:rPr>
              <a:t>Статья 15.37.1</a:t>
            </a:r>
            <a:r>
              <a:rPr lang="ru-RU" sz="650" b="1" dirty="0"/>
              <a:t>. Несоблюдение 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</a:t>
            </a:r>
          </a:p>
          <a:p>
            <a:r>
              <a:rPr lang="ru-RU" sz="650" dirty="0"/>
              <a:t> </a:t>
            </a:r>
            <a:endParaRPr lang="ru-RU" sz="650" dirty="0" smtClean="0"/>
          </a:p>
          <a:p>
            <a:endParaRPr lang="ru-RU" sz="650" dirty="0"/>
          </a:p>
          <a:p>
            <a:r>
              <a:rPr lang="ru-RU" sz="800" b="1" dirty="0">
                <a:solidFill>
                  <a:srgbClr val="FF0000"/>
                </a:solidFill>
              </a:rPr>
              <a:t>Статья 15.49</a:t>
            </a:r>
            <a:r>
              <a:rPr lang="ru-RU" sz="800" b="1" dirty="0"/>
              <a:t>. </a:t>
            </a:r>
            <a:r>
              <a:rPr lang="ru-RU" sz="650" b="1" dirty="0"/>
              <a:t>Нарушение срока утверждения сведений об операциях со средствами, подлежащими казначейскому сопровождению</a:t>
            </a:r>
            <a:endParaRPr lang="ru-RU" sz="650" dirty="0"/>
          </a:p>
          <a:p>
            <a:r>
              <a:rPr lang="ru-RU" sz="650" dirty="0"/>
              <a:t> </a:t>
            </a:r>
            <a:endParaRPr lang="ru-RU" sz="650" dirty="0" smtClean="0"/>
          </a:p>
          <a:p>
            <a:endParaRPr lang="ru-RU" sz="650" dirty="0"/>
          </a:p>
          <a:p>
            <a:r>
              <a:rPr lang="ru-RU" sz="800" b="1" dirty="0">
                <a:solidFill>
                  <a:srgbClr val="FF0000"/>
                </a:solidFill>
              </a:rPr>
              <a:t>Статья 23.7.2</a:t>
            </a:r>
            <a:r>
              <a:rPr lang="ru-RU" sz="650" b="1" dirty="0"/>
              <a:t>. Федеральный орган исполнительной власти, осуществляющий казначейское сопровождение </a:t>
            </a:r>
            <a:r>
              <a:rPr lang="ru-RU" sz="650" dirty="0"/>
              <a:t>(далее – ФОИВ)</a:t>
            </a:r>
          </a:p>
          <a:p>
            <a:r>
              <a:rPr lang="ru-RU" sz="650" dirty="0"/>
              <a:t> </a:t>
            </a:r>
          </a:p>
          <a:p>
            <a:r>
              <a:rPr lang="ru-RU" sz="650" dirty="0"/>
              <a:t>ФОИВ рассматривает дела об административных правонарушениях, предусмотренных </a:t>
            </a:r>
            <a:r>
              <a:rPr lang="ru-RU" sz="650" dirty="0">
                <a:hlinkClick r:id="rId3"/>
              </a:rPr>
              <a:t>статьями 15.37.1</a:t>
            </a:r>
            <a:r>
              <a:rPr lang="ru-RU" sz="650" dirty="0"/>
              <a:t> и </a:t>
            </a:r>
            <a:r>
              <a:rPr lang="ru-RU" sz="650" dirty="0">
                <a:hlinkClick r:id="rId4"/>
              </a:rPr>
              <a:t>15.49</a:t>
            </a:r>
            <a:r>
              <a:rPr lang="ru-RU" sz="650" dirty="0"/>
              <a:t> КоАП </a:t>
            </a:r>
          </a:p>
          <a:p>
            <a:r>
              <a:rPr lang="ru-RU" sz="650" dirty="0"/>
              <a:t>От имени ФОИВ рассматривают дела об административных правонарушениях:</a:t>
            </a:r>
          </a:p>
          <a:p>
            <a:r>
              <a:rPr lang="ru-RU" sz="650" dirty="0"/>
              <a:t>1) руководитель ФОИВ, его заместители;</a:t>
            </a:r>
          </a:p>
          <a:p>
            <a:r>
              <a:rPr lang="ru-RU" sz="650" dirty="0"/>
              <a:t>2) руководитель структурного подразделения ФОИВ;</a:t>
            </a:r>
          </a:p>
          <a:p>
            <a:r>
              <a:rPr lang="ru-RU" sz="650" dirty="0"/>
              <a:t>3) руководители территориальных органов ФОИВ, их заместители.</a:t>
            </a:r>
          </a:p>
          <a:p>
            <a:r>
              <a:rPr lang="ru-RU" sz="650" dirty="0"/>
              <a:t> </a:t>
            </a:r>
            <a:endParaRPr lang="ru-RU" sz="650" dirty="0" smtClean="0"/>
          </a:p>
          <a:p>
            <a:endParaRPr lang="ru-RU" sz="650" dirty="0"/>
          </a:p>
          <a:p>
            <a:r>
              <a:rPr lang="ru-RU" sz="800" b="1" dirty="0">
                <a:solidFill>
                  <a:srgbClr val="FF0000"/>
                </a:solidFill>
              </a:rPr>
              <a:t>Статья 23.7.3. </a:t>
            </a:r>
            <a:r>
              <a:rPr lang="ru-RU" sz="650" b="1" dirty="0"/>
              <a:t>Финансовые органы субъектов Российской Федерации, осуществляющие казначейское сопровождение </a:t>
            </a:r>
            <a:r>
              <a:rPr lang="ru-RU" sz="500" dirty="0"/>
              <a:t>(далее-ФО)</a:t>
            </a:r>
          </a:p>
          <a:p>
            <a:r>
              <a:rPr lang="ru-RU" sz="650" b="1" dirty="0"/>
              <a:t> </a:t>
            </a:r>
            <a:endParaRPr lang="ru-RU" sz="650" dirty="0"/>
          </a:p>
          <a:p>
            <a:r>
              <a:rPr lang="ru-RU" sz="650" dirty="0"/>
              <a:t>ФО рассматривают дела об административных правонарушениях, предусмотренных статьей 15.49 КоАП.</a:t>
            </a:r>
          </a:p>
          <a:p>
            <a:r>
              <a:rPr lang="ru-RU" sz="650" dirty="0"/>
              <a:t> </a:t>
            </a:r>
          </a:p>
          <a:p>
            <a:r>
              <a:rPr lang="ru-RU" sz="650" dirty="0"/>
              <a:t>От имени ФО рассматривают дела об административных правонарушениях, руководители ФО, их заместители</a:t>
            </a:r>
            <a:r>
              <a:rPr lang="ru-RU" sz="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5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8687" y="1089025"/>
            <a:ext cx="41243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</a:rPr>
              <a:t>Казначейское сопровождение </a:t>
            </a: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в 2026 году</a:t>
            </a:r>
            <a:endParaRPr lang="ru-RU" sz="15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www.kalmykia.roskazna.gov.ru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Элиста,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681267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Нусхинова</a:t>
            </a:r>
            <a:r>
              <a:rPr lang="ru-RU" sz="900" dirty="0"/>
              <a:t> Лариса Николаевна</a:t>
            </a:r>
          </a:p>
          <a:p>
            <a:r>
              <a:rPr lang="ru-RU" sz="700" dirty="0" smtClean="0"/>
              <a:t>заместитель </a:t>
            </a:r>
            <a:r>
              <a:rPr lang="ru-RU" sz="700" dirty="0"/>
              <a:t>руководителя </a:t>
            </a:r>
            <a:r>
              <a:rPr lang="ru-RU" sz="700" dirty="0" smtClean="0"/>
              <a:t>УФК по Республике Калмыкия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3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11300" y="16244"/>
            <a:ext cx="4314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ФЕДЕРАЛЬНЫЙ ЗАКОН  от 28 ноября 2025 г. № 426-ФЗ</a:t>
            </a:r>
          </a:p>
          <a:p>
            <a:pPr algn="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«О ФЕДЕРАЛЬНОМ БЮДЖЕТЕ НА 2026 ГОД И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ПЛАНОВЫЙ ПЕРИОД 2027 И 2028 ГОДОВ»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1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39700" y="400088"/>
            <a:ext cx="5486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spc="-13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Статья 5. </a:t>
            </a:r>
            <a:r>
              <a:rPr lang="ru-RU" sz="600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</a:t>
            </a:r>
            <a:r>
              <a:rPr lang="ru-RU" sz="600" b="1" dirty="0">
                <a:solidFill>
                  <a:schemeClr val="accent1">
                    <a:lumMod val="75000"/>
                  </a:schemeClr>
                </a:solidFill>
              </a:rPr>
              <a:t>использования средств, предоставляемых отдельным юридическим лицам </a:t>
            </a:r>
            <a:endParaRPr lang="ru-RU" sz="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600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600" b="1" dirty="0">
                <a:solidFill>
                  <a:schemeClr val="accent1">
                    <a:lumMod val="75000"/>
                  </a:schemeClr>
                </a:solidFill>
              </a:rPr>
              <a:t>индивидуальным предпринимателям, в 2026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9700" y="654922"/>
            <a:ext cx="5486400" cy="2300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Times New Roman" pitchFamily="18" charset="0"/>
                <a:cs typeface="Times New Roman" pitchFamily="18" charset="0"/>
              </a:rPr>
              <a:t>3. Установить, что ТОФК осуществляют в порядке, установленном Правительством РФ в соответствии с </a:t>
            </a:r>
            <a:r>
              <a:rPr lang="ru-RU" sz="700" dirty="0">
                <a:latin typeface="Times New Roman" pitchFamily="18" charset="0"/>
                <a:cs typeface="Times New Roman" pitchFamily="18" charset="0"/>
                <a:hlinkClick r:id="rId3" tooltip="https://login.consultant.ru/link/?req=doc&amp;base=LAW&amp;n=511241&amp;dst=6751"/>
              </a:rPr>
              <a:t>пунктом 3 статьи 242.23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 БК РФ, казначейское сопровождение:</a:t>
            </a:r>
            <a:endParaRPr lang="ru-RU" sz="7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1. расчетов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по государственным (муниципальным) контрактам о поставке товаров, выполнении работ, оказании услуг, заключаемым 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на сумму 100 000,0 тыс. рублей и более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для обеспечения государственных нужд субъекта РФ (муниципальных нужд), 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расчетов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по контрактам (договорам) о поставке товаров, выполнении работ, оказании услуг, заключаемым 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на сумму 10 000,0 тыс. рублей и более бюджетными и автономными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учреждениями субъекта РФ (муниципальными бюджетными и автономными учреждениями</a:t>
            </a: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субсидий 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юридическим лицам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(за исключением субсидий бюджетным и автономным учреждениям субъекта РФ и муниципальным бюджетным и автономным учреждениям), 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b="1" dirty="0" smtClean="0">
                <a:latin typeface="Times New Roman" pitchFamily="18" charset="0"/>
                <a:cs typeface="Times New Roman" pitchFamily="18" charset="0"/>
              </a:rPr>
              <a:t>бюджетных 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инвестиций юридическим лицам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, предоставляемых в соответствии со </a:t>
            </a:r>
            <a:r>
              <a:rPr lang="ru-RU" sz="600" dirty="0">
                <a:latin typeface="Times New Roman" pitchFamily="18" charset="0"/>
                <a:cs typeface="Times New Roman" pitchFamily="18" charset="0"/>
                <a:hlinkClick r:id="rId4" tooltip="https://login.consultant.ru/link/?req=doc&amp;base=LAW&amp;n=511241&amp;dst=103142"/>
              </a:rPr>
              <a:t>статьей 80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Бюджетного кодекса РФ, 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субсидий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на финансовое обеспечение затрат в соответствии с концессионными соглашениями и соглашениями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партнерстве), 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бюджетных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инвестиций в соответствии с концессионными соглашениями, предоставляемых из бюджета субъекта РФ (местного бюджета), источником финансового обеспечения которых являются </a:t>
            </a:r>
            <a:r>
              <a:rPr lang="ru-RU" sz="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трансферты, имеющие целевое назначение, предоставляемые из федерального бюджета бюджету субъекта РФ</a:t>
            </a:r>
            <a:r>
              <a:rPr lang="ru-RU" sz="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также расчетов по контрактам (договорам) о поставке товаров, выполнении работ, оказании услуг, заключаемым 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на сумму более 3000,0 тыс. рублей исполнителями и соисполнителями в рамках исполнения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указанных государственных (муниципальных) контрактов (контрактов, договоров) о поставке товаров, выполнении работ, оказании услуг, договоров (соглашений) о предоставлении субсидий (бюджетных инвестиций), концессионных соглашений, соглашений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партнерстве);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2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11300" y="16244"/>
            <a:ext cx="4314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ФЕДЕРАЛЬНЫЙ ЗАКОН  от 28 ноября 2025 г. № 426-ФЗ</a:t>
            </a:r>
          </a:p>
          <a:p>
            <a:pPr algn="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«О ФЕДЕРАЛЬНОМ БЮДЖЕТЕ НА 2026 ГОД И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ПЛАНОВЫЙ ПЕРИОД 2027 И 2028 ГОДОВ»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" y="400088"/>
            <a:ext cx="5749884" cy="17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50" b="1" spc="-13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Статья 5. </a:t>
            </a:r>
            <a:r>
              <a:rPr lang="ru-RU" sz="550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</a:t>
            </a:r>
            <a:r>
              <a:rPr lang="ru-RU" sz="550" b="1" dirty="0">
                <a:solidFill>
                  <a:schemeClr val="accent1">
                    <a:lumMod val="75000"/>
                  </a:schemeClr>
                </a:solidFill>
              </a:rPr>
              <a:t>использования средств, предоставляемых отдельным юридическим </a:t>
            </a:r>
            <a:r>
              <a:rPr lang="ru-RU" sz="550" b="1" dirty="0" smtClean="0">
                <a:solidFill>
                  <a:schemeClr val="accent1">
                    <a:lumMod val="75000"/>
                  </a:schemeClr>
                </a:solidFill>
              </a:rPr>
              <a:t>лицам</a:t>
            </a:r>
            <a:r>
              <a:rPr lang="en-US" sz="55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550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550" b="1" dirty="0">
                <a:solidFill>
                  <a:schemeClr val="accent1">
                    <a:lumMod val="75000"/>
                  </a:schemeClr>
                </a:solidFill>
              </a:rPr>
              <a:t>индивидуальным предпринимателям, в 2026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9700" y="654922"/>
            <a:ext cx="5486400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Times New Roman" pitchFamily="18" charset="0"/>
                <a:cs typeface="Times New Roman" pitchFamily="18" charset="0"/>
              </a:rPr>
              <a:t>3. Установить, что ТОФК осуществляют в порядке, установленном Правительством РФ в соответствии с </a:t>
            </a:r>
            <a:r>
              <a:rPr lang="ru-RU" sz="700" dirty="0">
                <a:latin typeface="Times New Roman" pitchFamily="18" charset="0"/>
                <a:cs typeface="Times New Roman" pitchFamily="18" charset="0"/>
                <a:hlinkClick r:id="rId3" tooltip="https://login.consultant.ru/link/?req=doc&amp;base=LAW&amp;n=511241&amp;dst=6751"/>
              </a:rPr>
              <a:t>пунктом 3 статьи 242.23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 БК РФ, казначейское сопровождение:</a:t>
            </a:r>
            <a:endParaRPr lang="ru-RU" sz="7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расчетов по государственным (муниципальным) контрактам о поставке товаров, выполнении работ, оказании услуг, заключаемым для обеспечения государственных нужд субъекта РФ (муниципальных нужд),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расчетов по контрактам (договорам) о поставке товаров, выполнении работ, оказании услуг, заключаемым бюджетными и автономными учреждениями субъекта РФ (муниципальными бюджетными и автономными учреждениями),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субсидий юридическим лицам (за исключением субсидий бюджетным и автономным учреждениям субъекта Российской Федерации и муниципальным бюджетным и автономным учреждениям),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бюджетных инвестиций юридическим лицам, предоставляемых в соответствии со </a:t>
            </a:r>
            <a:r>
              <a:rPr lang="ru-RU" sz="600" dirty="0">
                <a:latin typeface="Times New Roman" pitchFamily="18" charset="0"/>
                <a:cs typeface="Times New Roman" pitchFamily="18" charset="0"/>
                <a:hlinkClick r:id="rId4" tooltip="https://login.consultant.ru/link/?req=doc&amp;base=LAW&amp;n=511241&amp;dst=103142"/>
              </a:rPr>
              <a:t>статьей 80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Бюджетного кодекса РФ,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субсидий на финансовое обеспечение затрат в соответствии с концессионными соглашениями и соглашениями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бюджетных инвестиций в соответствии с концессионными соглашениями, предоставляемых из бюджета субъекта РФ (местного бюджета),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сточником финансового обеспечения которых являются бюджетные кредиты, предоставляемые из федерального бюджета бюджету субъекта РФ, на финансовое обеспечение реализации инфраструктурных проектов</a:t>
            </a:r>
            <a:r>
              <a:rPr lang="ru-RU" sz="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правилами предоставления которых предусмотрены условия об осуществлении Федеральным казначейством казначейского сопровождения указанных средств,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а также расчетов по контрактам (договорам) о поставке товаров, выполнении работ, оказании услуг, заключаемым на сумму более 3000,0 тыс. рублей исполнителями и соисполнителями в рамках исполнения указанных государственных (муниципальных) контрактов (контрактов, договоров) о поставке товаров, выполнении работ, оказании услуг, договоров (соглашений) о предоставлении субсидий (бюджетных инвестиций), концессионных соглашений, соглашений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партнерстве);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17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11300" y="16244"/>
            <a:ext cx="43147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ФЕДЕРАЛЬНЫЙ ЗАКОН  от 28 ноября 2025 г. № 426-ФЗ</a:t>
            </a:r>
          </a:p>
          <a:p>
            <a:pPr algn="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«О ФЕДЕРАЛЬНОМ БЮДЖЕТЕ НА 2026 ГОД И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ПЛАНОВЫЙ ПЕРИОД 2027 И 2028 ГОДОВ»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01600" y="401480"/>
            <a:ext cx="5562600" cy="17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50" b="1" spc="-13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Статья 5. </a:t>
            </a:r>
            <a:r>
              <a:rPr lang="ru-RU" sz="550" b="1" dirty="0" smtClean="0">
                <a:solidFill>
                  <a:schemeClr val="accent1">
                    <a:lumMod val="75000"/>
                  </a:schemeClr>
                </a:solidFill>
              </a:rPr>
              <a:t>Особенности </a:t>
            </a:r>
            <a:r>
              <a:rPr lang="ru-RU" sz="550" b="1" dirty="0">
                <a:solidFill>
                  <a:schemeClr val="accent1">
                    <a:lumMod val="75000"/>
                  </a:schemeClr>
                </a:solidFill>
              </a:rPr>
              <a:t>использования средств, предоставляемых отдельным юридическим лицам </a:t>
            </a:r>
            <a:r>
              <a:rPr lang="ru-RU" sz="550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550" b="1" dirty="0">
                <a:solidFill>
                  <a:schemeClr val="accent1">
                    <a:lumMod val="75000"/>
                  </a:schemeClr>
                </a:solidFill>
              </a:rPr>
              <a:t>индивидуальным предпринимателям, в 2026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707" y="578452"/>
            <a:ext cx="5624493" cy="263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latin typeface="Times New Roman" pitchFamily="18" charset="0"/>
                <a:cs typeface="Times New Roman" pitchFamily="18" charset="0"/>
              </a:rPr>
              <a:t>3. Установить, что ТОФК осуществляют в порядке, установленном Правительством РФ в соответствии с </a:t>
            </a:r>
            <a:r>
              <a:rPr lang="ru-RU" sz="700" dirty="0">
                <a:latin typeface="Times New Roman" pitchFamily="18" charset="0"/>
                <a:cs typeface="Times New Roman" pitchFamily="18" charset="0"/>
                <a:hlinkClick r:id="rId3" tooltip="https://login.consultant.ru/link/?req=doc&amp;base=LAW&amp;n=511241&amp;dst=6751"/>
              </a:rPr>
              <a:t>пунктом 3 статьи 242.23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 БК РФ, казначейское сопровождение:</a:t>
            </a:r>
            <a:endParaRPr lang="ru-RU" sz="7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 3) расчетов по государственным (муниципальным) контрактам о поставке товаров, выполнении работ, оказании услуг, заключаемым для обеспечения государственных нужд субъекта РФ (муниципальных нужд),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расчетов по контрактам (договорам) о поставке товаров, выполнении работ, оказании услуг, заключаемым бюджетными и автономными учреждениями субъекта РФ (муниципальными бюджетными и автономными учреждениями),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субсидий юридическим лицам (за исключением субсидий бюджетным и автономным учреждениям субъекта РФ, муниципальным бюджетным и автономным учреждениям) и индивидуальным предпринимателям,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грантов в форме субсидий бюджетным и автономным учреждениям субъектов РФ (муниципальным бюджетным и автономным учреждениям), предоставляемых в соответствии с </a:t>
            </a:r>
            <a:r>
              <a:rPr lang="ru-RU" sz="600" dirty="0">
                <a:latin typeface="Times New Roman" pitchFamily="18" charset="0"/>
                <a:cs typeface="Times New Roman" pitchFamily="18" charset="0"/>
                <a:hlinkClick r:id="rId4" tooltip="https://login.consultant.ru/link/?req=doc&amp;base=LAW&amp;n=511241&amp;dst=7461"/>
              </a:rPr>
              <a:t>пунктом 4 статьи 78.1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Бюджетного кодекса РФ,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бюджетных инвестиций юридическим лицам, предоставляемых в соответствии со </a:t>
            </a:r>
            <a:r>
              <a:rPr lang="ru-RU" sz="600" dirty="0">
                <a:latin typeface="Times New Roman" pitchFamily="18" charset="0"/>
                <a:cs typeface="Times New Roman" pitchFamily="18" charset="0"/>
                <a:hlinkClick r:id="rId5" tooltip="https://login.consultant.ru/link/?req=doc&amp;base=LAW&amp;n=511241&amp;dst=103142"/>
              </a:rPr>
              <a:t>статьей 80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 Бюджетного кодекса РФ,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субсидий на финансовое обеспечение затрат в соответствии с концессионными соглашениями и соглашениями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партнерстве), </a:t>
            </a:r>
            <a:endParaRPr lang="ru-RU" sz="6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бюджетных инвестиций в соответствии с концессионными соглашениями, предоставляемых из бюджета субъекта РФ (местного бюджета), источником финансового обеспечения которых являются предоставляемые бюджетам субъектов РФ </a:t>
            </a:r>
            <a:r>
              <a:rPr lang="ru-RU" sz="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бюджетные кредиты за счет временно свободных средств единого счета федерального бюджета</a:t>
            </a:r>
            <a:r>
              <a:rPr lang="ru-RU" sz="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на срок до пятнадцати лет с взиманием платы за пользование ими по ставке 3 процента годовых с правом досрочного погашения и (или) </a:t>
            </a:r>
            <a:r>
              <a:rPr lang="ru-RU" sz="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бюджетные кредиты за счет временно свободных средств единого счета федерального бюджета на финансовое обеспечение реализации инфраструктурных проектов,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а также расчетов по контрактам (договорам) о поставке товаров, выполнении работ, оказании услуг, заключаемым на сумму более 3000,0 тыс. рублей исполнителями и соисполнителями в рамках исполнения указанных государственных (муниципальных) контрактов (контрактов, договоров) о поставке товаров, выполнении работ, оказании услуг, договоров (соглашений) о предоставлении субсидий (бюджетных инвестиций), концессионных соглашений, соглашений о государственно-частном партнерстве (</a:t>
            </a:r>
            <a:r>
              <a:rPr lang="ru-RU" sz="600" dirty="0" err="1">
                <a:latin typeface="Times New Roman" pitchFamily="18" charset="0"/>
                <a:cs typeface="Times New Roman" pitchFamily="18" charset="0"/>
              </a:rPr>
              <a:t>муниципально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-частном партнерстве</a:t>
            </a:r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617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3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74151" y="17289"/>
            <a:ext cx="39916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b="1" dirty="0" smtClean="0">
                <a:solidFill>
                  <a:schemeClr val="tx2">
                    <a:lumMod val="75000"/>
                  </a:schemeClr>
                </a:solidFill>
              </a:rPr>
              <a:t>Постановление Правительства РФ от  № 1752 </a:t>
            </a:r>
          </a:p>
          <a:p>
            <a:pPr algn="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«О порядке перечисления в 2026 году средств, подлежащих казначейскому сопровождению, на расчетные счета, открытые в кредитных организациях»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15899" y="1012825"/>
            <a:ext cx="2612889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Пункт 3 </a:t>
            </a:r>
          </a:p>
          <a:p>
            <a:pPr algn="just"/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Перечисление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средств с лицевых счетов УКС осуществляется в 2026 году на расчетные счета, открытые в кредитных организациях подрядчикам по контрактам при представлении заказчиком в ТОФК документов, подтверждающих выполнение работ, оказание услуг, определенных порядком санкционирования, а также сформированного подрядчиком (исполнителем) </a:t>
            </a:r>
            <a:r>
              <a:rPr lang="ru-RU" sz="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реестра</a:t>
            </a:r>
            <a:r>
              <a:rPr lang="ru-RU" sz="600" b="1" dirty="0">
                <a:latin typeface="Times New Roman" pitchFamily="18" charset="0"/>
                <a:cs typeface="Times New Roman" pitchFamily="18" charset="0"/>
              </a:rPr>
              <a:t> документов, подтверждающих затраты подрядчика (исполнителя) </a:t>
            </a:r>
            <a:r>
              <a:rPr lang="ru-RU" sz="600" dirty="0">
                <a:latin typeface="Times New Roman" pitchFamily="18" charset="0"/>
                <a:cs typeface="Times New Roman" pitchFamily="18" charset="0"/>
              </a:rPr>
              <a:t>по контракту (договору), заключенному в рамках исполнения государственного (муниципального) контракта, контракта учреждения, предметом которого являются строительство (реконструкция, в том числе с элементами реставрации, техническое перевооружение), капитальный ремонт объектов капитального строительства, произведенные в целях выполнения работ (оказания услуг), по форме согласно приложению N 2 , указанные в документах, подтверждающих выполнение работ, оказание услуг, определенных порядком санкционирования.</a:t>
            </a:r>
          </a:p>
          <a:p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700" dirty="0">
              <a:latin typeface="Times New Roman" pitchFamily="18" charset="0"/>
              <a:cs typeface="Times New Roman" pitchFamily="18" charset="0"/>
            </a:endParaRPr>
          </a:p>
          <a:p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65406"/>
            <a:ext cx="1856776" cy="276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68300" y="661874"/>
            <a:ext cx="21717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i="1" dirty="0" smtClean="0">
                <a:latin typeface="Times New Roman" pitchFamily="18" charset="0"/>
                <a:cs typeface="Times New Roman" pitchFamily="18" charset="0"/>
              </a:rPr>
              <a:t>За выполненные работы, оказанные услуги</a:t>
            </a:r>
            <a:endParaRPr lang="ru-RU" sz="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42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3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74151" y="17289"/>
            <a:ext cx="399164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b="1" dirty="0" smtClean="0">
                <a:solidFill>
                  <a:schemeClr val="tx2">
                    <a:lumMod val="75000"/>
                  </a:schemeClr>
                </a:solidFill>
              </a:rPr>
              <a:t>Постановление Правительства РФ от  № 1752 </a:t>
            </a:r>
          </a:p>
          <a:p>
            <a:pPr algn="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«О порядке перечисления в 2026 году средств, подлежащих казначейскому сопровождению, на расчетные счета, открытые в кредитных организациях»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42844" y="936625"/>
            <a:ext cx="26561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П. 1(1) Перечисление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средств (</a:t>
            </a:r>
            <a:r>
              <a:rPr lang="ru-RU" sz="7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части авансовых платежей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) с лицевых счетов УКС осуществляется в 2026 году на расчетные счета, открытые в кредитных организациях поставщикам строительных материалов и оборудования, затраты на приобретение которых включены в проектную документацию на </a:t>
            </a:r>
            <a:r>
              <a:rPr lang="ru-RU" sz="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строительство (реконструкцию, в том числе с элементами реставрации, техническое перевооружение), капитальный ремонт объектов капитального строительства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(далее - проектная документация), информация о которых содержится в </a:t>
            </a:r>
            <a:r>
              <a:rPr lang="ru-RU" sz="7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Перечне</a:t>
            </a:r>
            <a:r>
              <a:rPr lang="ru-RU" sz="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строительных материалов и оборудования, включенных в проектную документацию (приложение N 1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700" dirty="0">
                <a:latin typeface="Times New Roman" pitchFamily="18" charset="0"/>
                <a:cs typeface="Times New Roman" pitchFamily="18" charset="0"/>
              </a:rPr>
              <a:t>В перечень включаются наименования строительных материалов и оборудования, необходимых для 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исполнения контракта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предметом которого является строительство (реконструкция, в том числе с элементами реставрации, техническое перевооружение), капитальный ремонт 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ОКС, </a:t>
            </a:r>
            <a:r>
              <a:rPr lang="ru-RU" sz="700" dirty="0">
                <a:latin typeface="Times New Roman" pitchFamily="18" charset="0"/>
                <a:cs typeface="Times New Roman" pitchFamily="18" charset="0"/>
              </a:rPr>
              <a:t>в соответствии с проектной </a:t>
            </a:r>
            <a:r>
              <a:rPr lang="ru-RU" sz="700" dirty="0" smtClean="0">
                <a:latin typeface="Times New Roman" pitchFamily="18" charset="0"/>
                <a:cs typeface="Times New Roman" pitchFamily="18" charset="0"/>
              </a:rPr>
              <a:t>документацией.</a:t>
            </a:r>
          </a:p>
          <a:p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427993"/>
            <a:ext cx="1828800" cy="279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92372" y="569541"/>
            <a:ext cx="21717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i="1" dirty="0" smtClean="0">
                <a:latin typeface="Times New Roman" pitchFamily="18" charset="0"/>
                <a:cs typeface="Times New Roman" pitchFamily="18" charset="0"/>
              </a:rPr>
              <a:t>За строительные материалы и оборудование</a:t>
            </a:r>
            <a:endParaRPr lang="ru-RU" sz="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30700" y="2308225"/>
            <a:ext cx="152400" cy="2286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83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6</a:t>
            </a:r>
          </a:p>
        </p:txBody>
      </p:sp>
      <p:sp>
        <p:nvSpPr>
          <p:cNvPr id="3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30301" y="98425"/>
            <a:ext cx="4619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Перечень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строительных материалов и оборудования, </a:t>
            </a:r>
            <a:endParaRPr lang="ru-RU" sz="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включенных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проектную документацию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201" y="1089025"/>
            <a:ext cx="265429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u="sng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Совместное письмо</a:t>
            </a:r>
          </a:p>
          <a:p>
            <a:pPr algn="ctr"/>
            <a:endParaRPr lang="ru-RU" sz="1100" u="sng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Минфина России </a:t>
            </a:r>
          </a:p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22.01.2026 № 02-12-10/3864</a:t>
            </a:r>
          </a:p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</a:t>
            </a:r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</a:t>
            </a:r>
          </a:p>
          <a:p>
            <a:pPr algn="ctr"/>
            <a:r>
              <a:rPr lang="ru-RU" sz="11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22.01.2026 № 07-04-05/04-1269</a:t>
            </a:r>
          </a:p>
          <a:p>
            <a:pPr algn="ctr"/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2882900" y="1012080"/>
            <a:ext cx="26542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u="sng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u="sng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 </a:t>
            </a:r>
            <a:r>
              <a:rPr lang="ru-RU" sz="1000" u="sng" dirty="0" smtClean="0">
                <a:solidFill>
                  <a:schemeClr val="tx2">
                    <a:lumMod val="75000"/>
                  </a:schemeClr>
                </a:solidFill>
              </a:rPr>
              <a:t>строительства</a:t>
            </a:r>
            <a:endParaRPr lang="ru-RU" sz="1000" u="sng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000" u="sng" dirty="0">
                <a:solidFill>
                  <a:schemeClr val="tx2">
                    <a:lumMod val="75000"/>
                  </a:schemeClr>
                </a:solidFill>
              </a:rPr>
              <a:t>и жилищно-коммунального хозяйства</a:t>
            </a:r>
          </a:p>
          <a:p>
            <a:pPr algn="ctr"/>
            <a:r>
              <a:rPr lang="ru-RU" sz="1000" u="sng" dirty="0">
                <a:solidFill>
                  <a:schemeClr val="tx2">
                    <a:lumMod val="75000"/>
                  </a:schemeClr>
                </a:solidFill>
              </a:rPr>
              <a:t>Российской Федерации</a:t>
            </a:r>
          </a:p>
          <a:p>
            <a:pPr algn="ctr"/>
            <a:endParaRPr lang="ru-RU" sz="1000" u="sng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0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декабря 2025 г. N </a:t>
            </a:r>
            <a:r>
              <a:rPr lang="ru-RU" sz="1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804/</a:t>
            </a:r>
            <a:r>
              <a:rPr lang="ru-RU" sz="1000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endParaRPr lang="ru-RU" sz="10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u="sng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перечня строительных материалов и оборудования»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3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0" y="1470025"/>
            <a:ext cx="576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64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2252</TotalTime>
  <Words>763</Words>
  <Application>Microsoft Office PowerPoint</Application>
  <PresentationFormat>Произвольный</PresentationFormat>
  <Paragraphs>135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Нусхинова Лариса Николаевна</cp:lastModifiedBy>
  <cp:revision>331</cp:revision>
  <cp:lastPrinted>2023-04-04T12:01:52Z</cp:lastPrinted>
  <dcterms:created xsi:type="dcterms:W3CDTF">2019-07-31T16:47:50Z</dcterms:created>
  <dcterms:modified xsi:type="dcterms:W3CDTF">2026-01-30T07:42:37Z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